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B309-DA8E-4487-B894-9D2D607E9460}" type="datetimeFigureOut">
              <a:rPr lang="nb-NO" smtClean="0"/>
              <a:t>22.07.2022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74C34-3FA2-41E0-9FA9-93650EDAF0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212142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B309-DA8E-4487-B894-9D2D607E9460}" type="datetimeFigureOut">
              <a:rPr lang="nb-NO" smtClean="0"/>
              <a:t>22.07.2022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74C34-3FA2-41E0-9FA9-93650EDAF0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7135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B309-DA8E-4487-B894-9D2D607E9460}" type="datetimeFigureOut">
              <a:rPr lang="nb-NO" smtClean="0"/>
              <a:t>22.07.2022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74C34-3FA2-41E0-9FA9-93650EDAF0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5716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B309-DA8E-4487-B894-9D2D607E9460}" type="datetimeFigureOut">
              <a:rPr lang="nb-NO" smtClean="0"/>
              <a:t>22.07.2022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74C34-3FA2-41E0-9FA9-93650EDAF0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5383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B309-DA8E-4487-B894-9D2D607E9460}" type="datetimeFigureOut">
              <a:rPr lang="nb-NO" smtClean="0"/>
              <a:t>22.07.2022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74C34-3FA2-41E0-9FA9-93650EDAF0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50618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B309-DA8E-4487-B894-9D2D607E9460}" type="datetimeFigureOut">
              <a:rPr lang="nb-NO" smtClean="0"/>
              <a:t>22.07.2022</a:t>
            </a:fld>
            <a:endParaRPr lang="nb-NO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74C34-3FA2-41E0-9FA9-93650EDAF0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1677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B309-DA8E-4487-B894-9D2D607E9460}" type="datetimeFigureOut">
              <a:rPr lang="nb-NO" smtClean="0"/>
              <a:t>22.07.2022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74C34-3FA2-41E0-9FA9-93650EDAF058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472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B309-DA8E-4487-B894-9D2D607E9460}" type="datetimeFigureOut">
              <a:rPr lang="nb-NO" smtClean="0"/>
              <a:t>22.07.2022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74C34-3FA2-41E0-9FA9-93650EDAF0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3670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B309-DA8E-4487-B894-9D2D607E9460}" type="datetimeFigureOut">
              <a:rPr lang="nb-NO" smtClean="0"/>
              <a:t>22.07.2022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74C34-3FA2-41E0-9FA9-93650EDAF0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9433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B309-DA8E-4487-B894-9D2D607E9460}" type="datetimeFigureOut">
              <a:rPr lang="nb-NO" smtClean="0"/>
              <a:t>22.07.2022</a:t>
            </a:fld>
            <a:endParaRPr lang="nb-NO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74C34-3FA2-41E0-9FA9-93650EDAF0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4645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CDDCB309-DA8E-4487-B894-9D2D607E9460}" type="datetimeFigureOut">
              <a:rPr lang="nb-NO" smtClean="0"/>
              <a:t>22.07.2022</a:t>
            </a:fld>
            <a:endParaRPr lang="nb-NO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74C34-3FA2-41E0-9FA9-93650EDAF0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9950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CDDCB309-DA8E-4487-B894-9D2D607E9460}" type="datetimeFigureOut">
              <a:rPr lang="nb-NO" smtClean="0"/>
              <a:t>22.07.2022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66474C34-3FA2-41E0-9FA9-93650EDAF0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4850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2BD96-895C-9AA8-00E0-1766F71819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err="1"/>
              <a:t>Penyelewengan</a:t>
            </a:r>
            <a:r>
              <a:rPr lang="nb-NO" dirty="0"/>
              <a:t> Dana ACT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19D417-A591-4FED-534F-48DCD52E93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 err="1"/>
              <a:t>Dampak</a:t>
            </a:r>
            <a:r>
              <a:rPr lang="nb-NO" dirty="0"/>
              <a:t> </a:t>
            </a:r>
            <a:r>
              <a:rPr lang="nb-NO" dirty="0" err="1"/>
              <a:t>terhadap</a:t>
            </a:r>
            <a:r>
              <a:rPr lang="nb-NO" dirty="0"/>
              <a:t> </a:t>
            </a:r>
            <a:r>
              <a:rPr lang="nb-NO" dirty="0" err="1"/>
              <a:t>Perekonomian</a:t>
            </a:r>
            <a:r>
              <a:rPr lang="nb-N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01699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CE2C76-03E4-67B3-E24A-D54ECD98A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nb-NO" sz="3000">
                <a:solidFill>
                  <a:srgbClr val="FFFFFF"/>
                </a:solidFill>
              </a:rPr>
              <a:t>Latar Belakang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7668E-9A0E-0A88-88E0-94AD3E2B4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4755" y="914400"/>
            <a:ext cx="6143946" cy="4859676"/>
          </a:xfr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nb-NO" sz="2200" dirty="0" err="1"/>
              <a:t>Masyarakat</a:t>
            </a:r>
            <a:r>
              <a:rPr lang="nb-NO" sz="2200" dirty="0"/>
              <a:t> Indonesia </a:t>
            </a:r>
            <a:r>
              <a:rPr lang="nb-NO" sz="2200" dirty="0" err="1"/>
              <a:t>paling</a:t>
            </a:r>
            <a:r>
              <a:rPr lang="nb-NO" sz="2200" dirty="0"/>
              <a:t> </a:t>
            </a:r>
            <a:r>
              <a:rPr lang="nb-NO" sz="2200" dirty="0" err="1"/>
              <a:t>dermawan</a:t>
            </a:r>
            <a:r>
              <a:rPr lang="nb-NO" sz="2200" dirty="0"/>
              <a:t> di </a:t>
            </a:r>
            <a:r>
              <a:rPr lang="nb-NO" sz="2200" dirty="0" err="1"/>
              <a:t>dunia</a:t>
            </a:r>
            <a:endParaRPr lang="nb-NO" sz="2200" dirty="0"/>
          </a:p>
          <a:p>
            <a:pPr lvl="1">
              <a:lnSpc>
                <a:spcPct val="90000"/>
              </a:lnSpc>
            </a:pPr>
            <a:r>
              <a:rPr lang="nb-NO" sz="2200" dirty="0" err="1"/>
              <a:t>Menurut</a:t>
            </a:r>
            <a:r>
              <a:rPr lang="nb-NO" sz="2200" dirty="0"/>
              <a:t> World Giving Index 2021 </a:t>
            </a:r>
            <a:r>
              <a:rPr lang="nb-NO" sz="2200" dirty="0" err="1"/>
              <a:t>oleh</a:t>
            </a:r>
            <a:r>
              <a:rPr lang="nb-NO" sz="2200" dirty="0"/>
              <a:t> </a:t>
            </a:r>
            <a:r>
              <a:rPr lang="nb-NO" sz="2200" dirty="0" err="1"/>
              <a:t>Charities</a:t>
            </a:r>
            <a:r>
              <a:rPr lang="nb-NO" sz="2200" dirty="0"/>
              <a:t> Aid Foundation, Indonesia </a:t>
            </a:r>
            <a:r>
              <a:rPr lang="nb-NO" sz="2200" dirty="0" err="1"/>
              <a:t>menduduki</a:t>
            </a:r>
            <a:r>
              <a:rPr lang="nb-NO" sz="2200" dirty="0"/>
              <a:t> ranking </a:t>
            </a:r>
            <a:r>
              <a:rPr lang="nb-NO" sz="2200" dirty="0" err="1"/>
              <a:t>teratas</a:t>
            </a:r>
            <a:r>
              <a:rPr lang="nb-NO" sz="2200" dirty="0"/>
              <a:t> – 8 </a:t>
            </a:r>
            <a:r>
              <a:rPr lang="nb-NO" sz="2200" dirty="0" err="1"/>
              <a:t>dari</a:t>
            </a:r>
            <a:r>
              <a:rPr lang="nb-NO" sz="2200" dirty="0"/>
              <a:t> 10 </a:t>
            </a:r>
            <a:r>
              <a:rPr lang="nb-NO" sz="2200" dirty="0" err="1"/>
              <a:t>masyarakat</a:t>
            </a:r>
            <a:r>
              <a:rPr lang="nb-NO" sz="2200" dirty="0"/>
              <a:t> Indonesia </a:t>
            </a:r>
            <a:r>
              <a:rPr lang="nb-NO" sz="2200" dirty="0" err="1"/>
              <a:t>telah</a:t>
            </a:r>
            <a:r>
              <a:rPr lang="nb-NO" sz="2200" dirty="0"/>
              <a:t> </a:t>
            </a:r>
            <a:r>
              <a:rPr lang="nb-NO" sz="2200" dirty="0" err="1"/>
              <a:t>memberikan</a:t>
            </a:r>
            <a:r>
              <a:rPr lang="nb-NO" sz="2200" dirty="0"/>
              <a:t> </a:t>
            </a:r>
            <a:r>
              <a:rPr lang="nb-NO" sz="2200" dirty="0" err="1"/>
              <a:t>donasi</a:t>
            </a:r>
            <a:r>
              <a:rPr lang="nb-NO" sz="2200" dirty="0"/>
              <a:t>, </a:t>
            </a:r>
            <a:r>
              <a:rPr lang="nb-NO" sz="2200" dirty="0" err="1"/>
              <a:t>sebagian</a:t>
            </a:r>
            <a:r>
              <a:rPr lang="nb-NO" sz="2200" dirty="0"/>
              <a:t> </a:t>
            </a:r>
            <a:r>
              <a:rPr lang="nb-NO" sz="2200" dirty="0" err="1"/>
              <a:t>besar</a:t>
            </a:r>
            <a:r>
              <a:rPr lang="nb-NO" sz="2200" dirty="0"/>
              <a:t> </a:t>
            </a:r>
            <a:r>
              <a:rPr lang="nb-NO" sz="2200" dirty="0" err="1"/>
              <a:t>bermotivasi</a:t>
            </a:r>
            <a:r>
              <a:rPr lang="nb-NO" sz="2200" dirty="0"/>
              <a:t> </a:t>
            </a:r>
            <a:r>
              <a:rPr lang="nb-NO" sz="2200" dirty="0" err="1"/>
              <a:t>agama</a:t>
            </a:r>
            <a:endParaRPr lang="nb-NO" sz="2200" dirty="0"/>
          </a:p>
          <a:p>
            <a:pPr>
              <a:lnSpc>
                <a:spcPct val="90000"/>
              </a:lnSpc>
            </a:pPr>
            <a:r>
              <a:rPr lang="nb-NO" sz="2200" dirty="0" err="1"/>
              <a:t>Aksi</a:t>
            </a:r>
            <a:r>
              <a:rPr lang="nb-NO" sz="2200" dirty="0"/>
              <a:t> </a:t>
            </a:r>
            <a:r>
              <a:rPr lang="nb-NO" sz="2200" dirty="0" err="1"/>
              <a:t>Cepat</a:t>
            </a:r>
            <a:r>
              <a:rPr lang="nb-NO" sz="2200" dirty="0"/>
              <a:t> </a:t>
            </a:r>
            <a:r>
              <a:rPr lang="nb-NO" sz="2200" dirty="0" err="1"/>
              <a:t>Tanggap</a:t>
            </a:r>
            <a:r>
              <a:rPr lang="nb-NO" sz="2200" dirty="0"/>
              <a:t> (ACT) – </a:t>
            </a:r>
            <a:r>
              <a:rPr lang="nb-NO" sz="2200" dirty="0" err="1"/>
              <a:t>Yayasan</a:t>
            </a:r>
            <a:r>
              <a:rPr lang="nb-NO" sz="2200" dirty="0"/>
              <a:t> </a:t>
            </a:r>
            <a:r>
              <a:rPr lang="nb-NO" sz="2200" dirty="0" err="1"/>
              <a:t>yang</a:t>
            </a:r>
            <a:r>
              <a:rPr lang="nb-NO" sz="2200" dirty="0"/>
              <a:t> </a:t>
            </a:r>
            <a:r>
              <a:rPr lang="nb-NO" sz="2200" dirty="0" err="1"/>
              <a:t>berdiri</a:t>
            </a:r>
            <a:r>
              <a:rPr lang="nb-NO" sz="2200" dirty="0"/>
              <a:t> </a:t>
            </a:r>
            <a:r>
              <a:rPr lang="nb-NO" sz="2200" dirty="0" err="1"/>
              <a:t>pada</a:t>
            </a:r>
            <a:r>
              <a:rPr lang="nb-NO" sz="2200" dirty="0"/>
              <a:t> </a:t>
            </a:r>
            <a:r>
              <a:rPr lang="nb-NO" sz="2200" dirty="0" err="1"/>
              <a:t>tahun</a:t>
            </a:r>
            <a:r>
              <a:rPr lang="nb-NO" sz="2200" dirty="0"/>
              <a:t> 2005 </a:t>
            </a:r>
            <a:r>
              <a:rPr lang="nb-NO" sz="2200" dirty="0" err="1"/>
              <a:t>pada</a:t>
            </a:r>
            <a:r>
              <a:rPr lang="nb-NO" sz="2200" dirty="0"/>
              <a:t> </a:t>
            </a:r>
            <a:r>
              <a:rPr lang="nb-NO" sz="2200" dirty="0" err="1"/>
              <a:t>tahun</a:t>
            </a:r>
            <a:r>
              <a:rPr lang="nb-NO" sz="2200" dirty="0"/>
              <a:t> 2018-2020 menerima </a:t>
            </a:r>
            <a:r>
              <a:rPr lang="nb-NO" sz="2200" dirty="0" err="1"/>
              <a:t>donasi</a:t>
            </a:r>
            <a:r>
              <a:rPr lang="nb-NO" sz="2200" dirty="0"/>
              <a:t> 540 </a:t>
            </a:r>
            <a:r>
              <a:rPr lang="nb-NO" sz="2200" dirty="0" err="1"/>
              <a:t>Milyar</a:t>
            </a:r>
            <a:r>
              <a:rPr lang="nb-NO" sz="2200" dirty="0"/>
              <a:t>/</a:t>
            </a:r>
            <a:r>
              <a:rPr lang="nb-NO" sz="2200" dirty="0" err="1"/>
              <a:t>tahun</a:t>
            </a:r>
            <a:r>
              <a:rPr lang="nb-NO" sz="2200" dirty="0"/>
              <a:t> ($36 </a:t>
            </a:r>
            <a:r>
              <a:rPr lang="nb-NO" sz="2200" dirty="0" err="1"/>
              <a:t>juta</a:t>
            </a:r>
            <a:r>
              <a:rPr lang="nb-NO" sz="2200" dirty="0"/>
              <a:t>). PPATK </a:t>
            </a:r>
            <a:r>
              <a:rPr lang="nb-NO" sz="2200" dirty="0" err="1"/>
              <a:t>memperkirakan</a:t>
            </a:r>
            <a:r>
              <a:rPr lang="nb-NO" sz="2200" dirty="0"/>
              <a:t> </a:t>
            </a:r>
            <a:r>
              <a:rPr lang="nb-NO" sz="2200" dirty="0" err="1"/>
              <a:t>perputaran</a:t>
            </a:r>
            <a:r>
              <a:rPr lang="nb-NO" sz="2200" dirty="0"/>
              <a:t> </a:t>
            </a:r>
            <a:r>
              <a:rPr lang="nb-NO" sz="2200" dirty="0" err="1"/>
              <a:t>dana</a:t>
            </a:r>
            <a:r>
              <a:rPr lang="nb-NO" sz="2200" dirty="0"/>
              <a:t> ACT </a:t>
            </a:r>
            <a:r>
              <a:rPr lang="nb-NO" sz="2200" dirty="0" err="1"/>
              <a:t>mencapai</a:t>
            </a:r>
            <a:r>
              <a:rPr lang="nb-NO" sz="2200" dirty="0"/>
              <a:t> </a:t>
            </a:r>
            <a:r>
              <a:rPr lang="nb-NO" sz="2200" dirty="0" err="1"/>
              <a:t>satu</a:t>
            </a:r>
            <a:r>
              <a:rPr lang="nb-NO" sz="2200" dirty="0"/>
              <a:t> </a:t>
            </a:r>
            <a:r>
              <a:rPr lang="nb-NO" sz="2200" dirty="0" err="1"/>
              <a:t>trilyun</a:t>
            </a:r>
            <a:r>
              <a:rPr lang="nb-NO" sz="2200" dirty="0"/>
              <a:t> per </a:t>
            </a:r>
            <a:r>
              <a:rPr lang="nb-NO" sz="2200" dirty="0" err="1"/>
              <a:t>tahun</a:t>
            </a:r>
            <a:r>
              <a:rPr lang="nb-NO" sz="2200" dirty="0"/>
              <a:t>. </a:t>
            </a:r>
          </a:p>
          <a:p>
            <a:pPr>
              <a:lnSpc>
                <a:spcPct val="90000"/>
              </a:lnSpc>
            </a:pPr>
            <a:r>
              <a:rPr lang="nb-NO" sz="2200" dirty="0" err="1"/>
              <a:t>Laporan</a:t>
            </a:r>
            <a:r>
              <a:rPr lang="nb-NO" sz="2200" dirty="0"/>
              <a:t> </a:t>
            </a:r>
            <a:r>
              <a:rPr lang="nb-NO" sz="2200" dirty="0" err="1"/>
              <a:t>investigasi</a:t>
            </a:r>
            <a:r>
              <a:rPr lang="nb-NO" sz="2200" dirty="0"/>
              <a:t> </a:t>
            </a:r>
            <a:r>
              <a:rPr lang="nb-NO" sz="2200" dirty="0" err="1"/>
              <a:t>oleh</a:t>
            </a:r>
            <a:r>
              <a:rPr lang="nb-NO" sz="2200" dirty="0"/>
              <a:t> Tempo – </a:t>
            </a:r>
            <a:r>
              <a:rPr lang="nb-NO" sz="2200" dirty="0" err="1"/>
              <a:t>penggelapan</a:t>
            </a:r>
            <a:r>
              <a:rPr lang="nb-NO" sz="2200" dirty="0"/>
              <a:t> </a:t>
            </a:r>
            <a:r>
              <a:rPr lang="nb-NO" sz="2200" dirty="0" err="1"/>
              <a:t>oleh</a:t>
            </a:r>
            <a:r>
              <a:rPr lang="nb-NO" sz="2200" dirty="0"/>
              <a:t> </a:t>
            </a:r>
            <a:r>
              <a:rPr lang="nb-NO" sz="2200" dirty="0" err="1"/>
              <a:t>pengurus</a:t>
            </a:r>
            <a:r>
              <a:rPr lang="nb-NO" sz="2200" dirty="0"/>
              <a:t> (</a:t>
            </a:r>
            <a:r>
              <a:rPr lang="nb-NO" sz="2200" dirty="0" err="1"/>
              <a:t>aliran</a:t>
            </a:r>
            <a:r>
              <a:rPr lang="nb-NO" sz="2200" dirty="0"/>
              <a:t> </a:t>
            </a:r>
            <a:r>
              <a:rPr lang="nb-NO" sz="2200" dirty="0" err="1"/>
              <a:t>dana</a:t>
            </a:r>
            <a:r>
              <a:rPr lang="nb-NO" sz="2200" dirty="0"/>
              <a:t> </a:t>
            </a:r>
            <a:r>
              <a:rPr lang="nb-NO" sz="2200" dirty="0" err="1"/>
              <a:t>ke</a:t>
            </a:r>
            <a:r>
              <a:rPr lang="nb-NO" sz="2200" dirty="0"/>
              <a:t> </a:t>
            </a:r>
            <a:r>
              <a:rPr lang="nb-NO" sz="2200" dirty="0" err="1"/>
              <a:t>perusahaan</a:t>
            </a:r>
            <a:r>
              <a:rPr lang="nb-NO" sz="2200" dirty="0"/>
              <a:t> </a:t>
            </a:r>
            <a:r>
              <a:rPr lang="nb-NO" sz="2200" dirty="0" err="1"/>
              <a:t>pengurus</a:t>
            </a:r>
            <a:r>
              <a:rPr lang="nb-NO" sz="2200" dirty="0"/>
              <a:t>, </a:t>
            </a:r>
            <a:r>
              <a:rPr lang="nb-NO" sz="2200" dirty="0" err="1"/>
              <a:t>fasilitas</a:t>
            </a:r>
            <a:r>
              <a:rPr lang="nb-NO" sz="2200" dirty="0"/>
              <a:t> </a:t>
            </a:r>
            <a:r>
              <a:rPr lang="nb-NO" sz="2200" dirty="0" err="1"/>
              <a:t>berlebihan</a:t>
            </a:r>
            <a:r>
              <a:rPr lang="nb-NO" sz="2200" dirty="0"/>
              <a:t>, </a:t>
            </a:r>
            <a:r>
              <a:rPr lang="nb-NO" sz="2200" dirty="0" err="1"/>
              <a:t>dst</a:t>
            </a:r>
            <a:r>
              <a:rPr lang="nb-NO" sz="2200" dirty="0"/>
              <a:t>)</a:t>
            </a:r>
          </a:p>
          <a:p>
            <a:pPr>
              <a:lnSpc>
                <a:spcPct val="90000"/>
              </a:lnSpc>
            </a:pPr>
            <a:r>
              <a:rPr lang="nb-NO" sz="2200" dirty="0" err="1"/>
              <a:t>Aliran</a:t>
            </a:r>
            <a:r>
              <a:rPr lang="nb-NO" sz="2200" dirty="0"/>
              <a:t> </a:t>
            </a:r>
            <a:r>
              <a:rPr lang="nb-NO" sz="2200" dirty="0" err="1"/>
              <a:t>dana</a:t>
            </a:r>
            <a:r>
              <a:rPr lang="nb-NO" sz="2200" dirty="0"/>
              <a:t> </a:t>
            </a:r>
            <a:r>
              <a:rPr lang="nb-NO" sz="2200" dirty="0" err="1"/>
              <a:t>terkait</a:t>
            </a:r>
            <a:r>
              <a:rPr lang="nb-NO" sz="2200" dirty="0"/>
              <a:t> </a:t>
            </a:r>
            <a:r>
              <a:rPr lang="nb-NO" sz="2200" dirty="0" err="1"/>
              <a:t>terorisme</a:t>
            </a:r>
            <a:r>
              <a:rPr lang="nb-NO" sz="2200" dirty="0"/>
              <a:t> – Al Qaeda </a:t>
            </a:r>
            <a:r>
              <a:rPr lang="nb-NO" sz="2200" dirty="0" err="1"/>
              <a:t>dan</a:t>
            </a:r>
            <a:r>
              <a:rPr lang="nb-NO" sz="2200" dirty="0"/>
              <a:t> </a:t>
            </a:r>
            <a:r>
              <a:rPr lang="nb-NO" sz="2200" dirty="0" err="1"/>
              <a:t>aliran</a:t>
            </a:r>
            <a:r>
              <a:rPr lang="nb-NO" sz="2200" dirty="0"/>
              <a:t> </a:t>
            </a:r>
            <a:r>
              <a:rPr lang="nb-NO" sz="2200" dirty="0" err="1"/>
              <a:t>dana</a:t>
            </a:r>
            <a:r>
              <a:rPr lang="nb-NO" sz="2200" dirty="0"/>
              <a:t> </a:t>
            </a:r>
            <a:r>
              <a:rPr lang="nb-NO" sz="2200" dirty="0" err="1"/>
              <a:t>ke</a:t>
            </a:r>
            <a:r>
              <a:rPr lang="nb-NO" sz="2200" dirty="0"/>
              <a:t> </a:t>
            </a:r>
            <a:r>
              <a:rPr lang="nb-NO" sz="2200" dirty="0" err="1"/>
              <a:t>beberapa</a:t>
            </a:r>
            <a:r>
              <a:rPr lang="nb-NO" sz="2200" dirty="0"/>
              <a:t> </a:t>
            </a:r>
            <a:r>
              <a:rPr lang="nb-NO" sz="2200" dirty="0" err="1"/>
              <a:t>negara</a:t>
            </a:r>
            <a:r>
              <a:rPr lang="nb-NO" sz="2200" dirty="0"/>
              <a:t> </a:t>
            </a:r>
            <a:r>
              <a:rPr lang="nb-NO" sz="2200" dirty="0" err="1"/>
              <a:t>berisiko</a:t>
            </a:r>
            <a:r>
              <a:rPr lang="nb-NO" sz="2200" dirty="0"/>
              <a:t> </a:t>
            </a:r>
            <a:r>
              <a:rPr lang="nb-NO" sz="2200" dirty="0" err="1"/>
              <a:t>tinggi</a:t>
            </a: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3043103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18D3A-6DF6-C6A2-221C-10CB1BB75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42181"/>
            <a:ext cx="7729728" cy="1188720"/>
          </a:xfrm>
        </p:spPr>
        <p:txBody>
          <a:bodyPr/>
          <a:lstStyle/>
          <a:p>
            <a:r>
              <a:rPr lang="nb-NO" dirty="0" err="1"/>
              <a:t>Donasi</a:t>
            </a:r>
            <a:r>
              <a:rPr lang="nb-NO" dirty="0"/>
              <a:t> </a:t>
            </a:r>
            <a:r>
              <a:rPr lang="nb-NO" dirty="0" err="1"/>
              <a:t>yang</a:t>
            </a:r>
            <a:r>
              <a:rPr lang="nb-NO" dirty="0"/>
              <a:t> </a:t>
            </a:r>
            <a:r>
              <a:rPr lang="nb-NO" dirty="0" err="1"/>
              <a:t>dikelola</a:t>
            </a:r>
            <a:r>
              <a:rPr lang="nb-NO" dirty="0"/>
              <a:t> </a:t>
            </a:r>
            <a:r>
              <a:rPr lang="nb-NO" dirty="0" err="1"/>
              <a:t>oleh</a:t>
            </a:r>
            <a:r>
              <a:rPr lang="nb-NO" dirty="0"/>
              <a:t> ACT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35BEEC4-C996-DED0-9A1D-E6A965E64A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5988" y="1597881"/>
            <a:ext cx="9109286" cy="435133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A01631C-D158-D819-4830-DC41A8C4DBB7}"/>
              </a:ext>
            </a:extLst>
          </p:cNvPr>
          <p:cNvSpPr txBox="1"/>
          <p:nvPr/>
        </p:nvSpPr>
        <p:spPr>
          <a:xfrm>
            <a:off x="1058238" y="6380252"/>
            <a:ext cx="3000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/>
              <a:t>Sumber</a:t>
            </a:r>
            <a:r>
              <a:rPr lang="nb-NO" dirty="0"/>
              <a:t>: Tempo.co</a:t>
            </a:r>
          </a:p>
        </p:txBody>
      </p:sp>
    </p:spTree>
    <p:extLst>
      <p:ext uri="{BB962C8B-B14F-4D97-AF65-F5344CB8AC3E}">
        <p14:creationId xmlns:p14="http://schemas.microsoft.com/office/powerpoint/2010/main" val="3512134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72E3E-AE10-C5CB-3B37-BF4F9F6EC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Dampak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97CB9-FEEF-F641-A833-C2414E92E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9920" y="2638044"/>
            <a:ext cx="8060944" cy="4047236"/>
          </a:xfrm>
        </p:spPr>
        <p:txBody>
          <a:bodyPr>
            <a:normAutofit/>
          </a:bodyPr>
          <a:lstStyle/>
          <a:p>
            <a:r>
              <a:rPr lang="nb-NO" dirty="0" err="1"/>
              <a:t>Nilai</a:t>
            </a:r>
            <a:r>
              <a:rPr lang="nb-NO" dirty="0"/>
              <a:t> </a:t>
            </a:r>
            <a:r>
              <a:rPr lang="nb-NO" dirty="0" err="1"/>
              <a:t>Kerugian</a:t>
            </a:r>
            <a:r>
              <a:rPr lang="nb-NO" dirty="0"/>
              <a:t>, </a:t>
            </a:r>
            <a:r>
              <a:rPr lang="nb-NO" dirty="0" err="1"/>
              <a:t>komponennya</a:t>
            </a:r>
            <a:r>
              <a:rPr lang="nb-NO" dirty="0"/>
              <a:t>:</a:t>
            </a:r>
          </a:p>
          <a:p>
            <a:pPr lvl="1"/>
            <a:r>
              <a:rPr lang="nb-NO" dirty="0"/>
              <a:t>Dana </a:t>
            </a:r>
            <a:r>
              <a:rPr lang="nb-NO" dirty="0" err="1"/>
              <a:t>yang</a:t>
            </a:r>
            <a:r>
              <a:rPr lang="nb-NO" dirty="0"/>
              <a:t> </a:t>
            </a:r>
            <a:r>
              <a:rPr lang="nb-NO" dirty="0" err="1"/>
              <a:t>dinikmati</a:t>
            </a:r>
            <a:r>
              <a:rPr lang="nb-NO" dirty="0"/>
              <a:t> </a:t>
            </a:r>
            <a:r>
              <a:rPr lang="nb-NO" dirty="0" err="1"/>
              <a:t>secara</a:t>
            </a:r>
            <a:r>
              <a:rPr lang="nb-NO" dirty="0"/>
              <a:t> </a:t>
            </a:r>
            <a:r>
              <a:rPr lang="nb-NO" dirty="0" err="1"/>
              <a:t>langsung</a:t>
            </a:r>
            <a:r>
              <a:rPr lang="nb-NO" dirty="0"/>
              <a:t> </a:t>
            </a:r>
            <a:r>
              <a:rPr lang="nb-NO" dirty="0" err="1"/>
              <a:t>oleh</a:t>
            </a:r>
            <a:r>
              <a:rPr lang="nb-NO" dirty="0"/>
              <a:t> </a:t>
            </a:r>
            <a:r>
              <a:rPr lang="nb-NO" dirty="0" err="1"/>
              <a:t>pelaku</a:t>
            </a:r>
            <a:r>
              <a:rPr lang="nb-NO" dirty="0"/>
              <a:t>, </a:t>
            </a:r>
            <a:r>
              <a:rPr lang="nb-NO" dirty="0" err="1"/>
              <a:t>beserta</a:t>
            </a:r>
            <a:r>
              <a:rPr lang="nb-NO" dirty="0"/>
              <a:t> </a:t>
            </a:r>
            <a:r>
              <a:rPr lang="nb-NO" dirty="0" err="1"/>
              <a:t>keuntungannya</a:t>
            </a:r>
            <a:endParaRPr lang="nb-NO" dirty="0"/>
          </a:p>
          <a:p>
            <a:pPr lvl="1"/>
            <a:r>
              <a:rPr lang="nb-NO" dirty="0"/>
              <a:t>Dana </a:t>
            </a:r>
            <a:r>
              <a:rPr lang="nb-NO" dirty="0" err="1"/>
              <a:t>yang</a:t>
            </a:r>
            <a:r>
              <a:rPr lang="nb-NO" dirty="0"/>
              <a:t> </a:t>
            </a:r>
            <a:r>
              <a:rPr lang="nb-NO" dirty="0" err="1"/>
              <a:t>diperlukan</a:t>
            </a:r>
            <a:r>
              <a:rPr lang="nb-NO" dirty="0"/>
              <a:t> </a:t>
            </a:r>
            <a:r>
              <a:rPr lang="nb-NO" dirty="0" err="1"/>
              <a:t>untuk</a:t>
            </a:r>
            <a:r>
              <a:rPr lang="nb-NO" dirty="0"/>
              <a:t> </a:t>
            </a:r>
            <a:r>
              <a:rPr lang="nb-NO" dirty="0" err="1"/>
              <a:t>perbaikan</a:t>
            </a:r>
            <a:r>
              <a:rPr lang="nb-NO" dirty="0"/>
              <a:t> infrastruktur </a:t>
            </a:r>
            <a:r>
              <a:rPr lang="nb-NO" dirty="0" err="1"/>
              <a:t>yang</a:t>
            </a:r>
            <a:r>
              <a:rPr lang="nb-NO" dirty="0"/>
              <a:t> </a:t>
            </a:r>
            <a:r>
              <a:rPr lang="nb-NO" dirty="0" err="1"/>
              <a:t>tidak</a:t>
            </a:r>
            <a:r>
              <a:rPr lang="nb-NO" dirty="0"/>
              <a:t> </a:t>
            </a:r>
            <a:r>
              <a:rPr lang="nb-NO" dirty="0" err="1"/>
              <a:t>layak</a:t>
            </a:r>
            <a:r>
              <a:rPr lang="nb-NO" dirty="0"/>
              <a:t> </a:t>
            </a:r>
            <a:r>
              <a:rPr lang="nb-NO" dirty="0" err="1"/>
              <a:t>yang</a:t>
            </a:r>
            <a:r>
              <a:rPr lang="nb-NO" dirty="0"/>
              <a:t> </a:t>
            </a:r>
            <a:r>
              <a:rPr lang="nb-NO" dirty="0" err="1"/>
              <a:t>pernah</a:t>
            </a:r>
            <a:r>
              <a:rPr lang="nb-NO" dirty="0"/>
              <a:t> </a:t>
            </a:r>
            <a:r>
              <a:rPr lang="nb-NO" dirty="0" err="1"/>
              <a:t>dibangun</a:t>
            </a:r>
            <a:endParaRPr lang="nb-NO" dirty="0"/>
          </a:p>
          <a:p>
            <a:pPr lvl="1"/>
            <a:r>
              <a:rPr lang="nb-NO" dirty="0" err="1"/>
              <a:t>Kerusakan</a:t>
            </a:r>
            <a:r>
              <a:rPr lang="nb-NO" dirty="0"/>
              <a:t>, </a:t>
            </a:r>
            <a:r>
              <a:rPr lang="nb-NO" dirty="0" err="1"/>
              <a:t>atau</a:t>
            </a:r>
            <a:r>
              <a:rPr lang="nb-NO" dirty="0"/>
              <a:t> </a:t>
            </a:r>
            <a:r>
              <a:rPr lang="nb-NO" dirty="0" err="1"/>
              <a:t>aksi</a:t>
            </a:r>
            <a:r>
              <a:rPr lang="nb-NO" dirty="0"/>
              <a:t> </a:t>
            </a:r>
            <a:r>
              <a:rPr lang="nb-NO" dirty="0" err="1"/>
              <a:t>teror</a:t>
            </a:r>
            <a:r>
              <a:rPr lang="nb-NO" dirty="0"/>
              <a:t> </a:t>
            </a:r>
            <a:r>
              <a:rPr lang="nb-NO" dirty="0" err="1"/>
              <a:t>yang</a:t>
            </a:r>
            <a:r>
              <a:rPr lang="nb-NO" dirty="0"/>
              <a:t> </a:t>
            </a:r>
            <a:r>
              <a:rPr lang="nb-NO" dirty="0" err="1"/>
              <a:t>mungkin</a:t>
            </a:r>
            <a:r>
              <a:rPr lang="nb-NO" dirty="0"/>
              <a:t> </a:t>
            </a:r>
            <a:r>
              <a:rPr lang="nb-NO" dirty="0" err="1"/>
              <a:t>didanai</a:t>
            </a:r>
            <a:endParaRPr lang="nb-NO" dirty="0"/>
          </a:p>
          <a:p>
            <a:r>
              <a:rPr lang="nb-NO" dirty="0" err="1"/>
              <a:t>Kepercayaan</a:t>
            </a:r>
            <a:r>
              <a:rPr lang="nb-NO" dirty="0"/>
              <a:t> </a:t>
            </a:r>
            <a:r>
              <a:rPr lang="nb-NO" dirty="0" err="1"/>
              <a:t>terhadap</a:t>
            </a:r>
            <a:r>
              <a:rPr lang="nb-NO" dirty="0"/>
              <a:t> </a:t>
            </a:r>
            <a:r>
              <a:rPr lang="nb-NO" dirty="0" err="1"/>
              <a:t>lembaga</a:t>
            </a:r>
            <a:r>
              <a:rPr lang="nb-NO" dirty="0"/>
              <a:t> </a:t>
            </a:r>
            <a:r>
              <a:rPr lang="nb-NO" dirty="0" err="1"/>
              <a:t>amal</a:t>
            </a:r>
            <a:r>
              <a:rPr lang="nb-NO" dirty="0"/>
              <a:t>/</a:t>
            </a:r>
            <a:r>
              <a:rPr lang="nb-NO" dirty="0" err="1"/>
              <a:t>yayasan</a:t>
            </a:r>
            <a:endParaRPr lang="nb-NO" dirty="0"/>
          </a:p>
          <a:p>
            <a:r>
              <a:rPr lang="nb-NO" dirty="0" err="1"/>
              <a:t>Opportunity</a:t>
            </a:r>
            <a:r>
              <a:rPr lang="nb-NO" dirty="0"/>
              <a:t> </a:t>
            </a:r>
            <a:r>
              <a:rPr lang="nb-NO" dirty="0" err="1"/>
              <a:t>Cost</a:t>
            </a:r>
            <a:r>
              <a:rPr lang="nb-NO" dirty="0"/>
              <a:t>: 1 </a:t>
            </a:r>
            <a:r>
              <a:rPr lang="nb-NO" dirty="0" err="1"/>
              <a:t>trilyun</a:t>
            </a:r>
            <a:r>
              <a:rPr lang="nb-NO" dirty="0"/>
              <a:t> </a:t>
            </a:r>
            <a:r>
              <a:rPr lang="nb-NO" dirty="0" err="1"/>
              <a:t>bisa</a:t>
            </a:r>
            <a:r>
              <a:rPr lang="nb-NO" dirty="0"/>
              <a:t> </a:t>
            </a:r>
            <a:r>
              <a:rPr lang="nb-NO" dirty="0" err="1"/>
              <a:t>memberikan</a:t>
            </a:r>
            <a:r>
              <a:rPr lang="nb-NO" dirty="0"/>
              <a:t> </a:t>
            </a:r>
            <a:r>
              <a:rPr lang="nb-NO" dirty="0" err="1"/>
              <a:t>lapangan</a:t>
            </a:r>
            <a:r>
              <a:rPr lang="nb-NO" dirty="0"/>
              <a:t> </a:t>
            </a:r>
            <a:r>
              <a:rPr lang="nb-NO" dirty="0" err="1"/>
              <a:t>pekerjaan</a:t>
            </a:r>
            <a:r>
              <a:rPr lang="nb-NO" dirty="0"/>
              <a:t> </a:t>
            </a:r>
            <a:r>
              <a:rPr lang="nb-NO" dirty="0" err="1"/>
              <a:t>kepada</a:t>
            </a:r>
            <a:r>
              <a:rPr lang="nb-NO" dirty="0"/>
              <a:t> 14 </a:t>
            </a:r>
            <a:r>
              <a:rPr lang="nb-NO" dirty="0" err="1"/>
              <a:t>ribu</a:t>
            </a:r>
            <a:r>
              <a:rPr lang="nb-NO" dirty="0"/>
              <a:t> </a:t>
            </a:r>
            <a:r>
              <a:rPr lang="nb-NO" dirty="0" err="1"/>
              <a:t>orang</a:t>
            </a:r>
            <a:endParaRPr lang="nb-NO" dirty="0"/>
          </a:p>
          <a:p>
            <a:r>
              <a:rPr lang="nb-NO" dirty="0" err="1"/>
              <a:t>Kepercayaan</a:t>
            </a:r>
            <a:r>
              <a:rPr lang="nb-NO" dirty="0"/>
              <a:t> </a:t>
            </a:r>
            <a:r>
              <a:rPr lang="nb-NO" dirty="0" err="1"/>
              <a:t>terhadap</a:t>
            </a:r>
            <a:r>
              <a:rPr lang="nb-NO" dirty="0"/>
              <a:t> </a:t>
            </a:r>
            <a:r>
              <a:rPr lang="nb-NO" dirty="0" err="1"/>
              <a:t>integritas</a:t>
            </a:r>
            <a:r>
              <a:rPr lang="nb-NO" dirty="0"/>
              <a:t> sektor </a:t>
            </a:r>
            <a:r>
              <a:rPr lang="nb-NO" dirty="0" err="1"/>
              <a:t>keuangan</a:t>
            </a:r>
            <a:r>
              <a:rPr lang="nb-NO"/>
              <a:t> </a:t>
            </a:r>
            <a:endParaRPr lang="nb-NO" dirty="0"/>
          </a:p>
          <a:p>
            <a:r>
              <a:rPr lang="nb-NO" dirty="0" err="1"/>
              <a:t>Kepercayaan</a:t>
            </a:r>
            <a:r>
              <a:rPr lang="nb-NO" dirty="0"/>
              <a:t> </a:t>
            </a:r>
            <a:r>
              <a:rPr lang="nb-NO" dirty="0" err="1"/>
              <a:t>terhadap</a:t>
            </a:r>
            <a:r>
              <a:rPr lang="nb-NO" dirty="0"/>
              <a:t> </a:t>
            </a:r>
            <a:r>
              <a:rPr lang="nb-NO" dirty="0" err="1"/>
              <a:t>regulasi</a:t>
            </a:r>
            <a:r>
              <a:rPr lang="nb-NO" dirty="0"/>
              <a:t> Indonesia – </a:t>
            </a:r>
            <a:r>
              <a:rPr lang="nb-NO" dirty="0" err="1"/>
              <a:t>mendaftar</a:t>
            </a:r>
            <a:r>
              <a:rPr lang="nb-NO" dirty="0"/>
              <a:t> </a:t>
            </a:r>
            <a:r>
              <a:rPr lang="nb-NO" dirty="0" err="1"/>
              <a:t>menjadi</a:t>
            </a:r>
            <a:r>
              <a:rPr lang="nb-NO" dirty="0"/>
              <a:t> </a:t>
            </a:r>
            <a:r>
              <a:rPr lang="nb-NO" dirty="0" err="1"/>
              <a:t>anggota</a:t>
            </a:r>
            <a:r>
              <a:rPr lang="nb-NO" dirty="0"/>
              <a:t> </a:t>
            </a:r>
            <a:r>
              <a:rPr lang="nb-NO" dirty="0" err="1"/>
              <a:t>penuh</a:t>
            </a:r>
            <a:r>
              <a:rPr lang="nb-NO" dirty="0"/>
              <a:t> Financial Action </a:t>
            </a:r>
            <a:r>
              <a:rPr lang="nb-NO" dirty="0" err="1"/>
              <a:t>Task</a:t>
            </a:r>
            <a:r>
              <a:rPr lang="nb-NO" dirty="0"/>
              <a:t> Force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8594525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690</TotalTime>
  <Words>197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Parcel</vt:lpstr>
      <vt:lpstr>Penyelewengan Dana ACT</vt:lpstr>
      <vt:lpstr>Latar Belakang </vt:lpstr>
      <vt:lpstr>Donasi yang dikelola oleh ACT</vt:lpstr>
      <vt:lpstr>Dampak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Penyelewengan Dana ACT</dc:title>
  <dc:creator>Amurwanti, Dayu Nirma</dc:creator>
  <cp:lastModifiedBy>Amurwanti, Dayu Nirma</cp:lastModifiedBy>
  <cp:revision>2</cp:revision>
  <dcterms:created xsi:type="dcterms:W3CDTF">2022-07-22T14:23:52Z</dcterms:created>
  <dcterms:modified xsi:type="dcterms:W3CDTF">2022-07-23T01:54:20Z</dcterms:modified>
</cp:coreProperties>
</file>